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00"/>
    <a:srgbClr val="FFFFCC"/>
    <a:srgbClr val="CCE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036ED-B829-4587-BA74-9C959CB4980D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02917-548A-4595-811E-371E2E2E8A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2" y="273050"/>
            <a:ext cx="2857488" cy="1584314"/>
          </a:xfrm>
        </p:spPr>
        <p:txBody>
          <a:bodyPr anchor="ctr">
            <a:normAutofit/>
          </a:bodyPr>
          <a:lstStyle/>
          <a:p>
            <a:r>
              <a:rPr lang="en-US" sz="4000" b="1" dirty="0" err="1" smtClean="0">
                <a:solidFill>
                  <a:srgbClr val="66FF99"/>
                </a:solidFill>
              </a:rPr>
              <a:t>Sreptococci</a:t>
            </a:r>
            <a:endParaRPr lang="en-US" sz="4000" b="1" dirty="0">
              <a:solidFill>
                <a:srgbClr val="66FF99"/>
              </a:solidFill>
            </a:endParaRPr>
          </a:p>
        </p:txBody>
      </p:sp>
      <p:pic>
        <p:nvPicPr>
          <p:cNvPr id="6" name="Content Placeholder 5" descr="untitled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57950" y="2786058"/>
            <a:ext cx="2143140" cy="2643206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85720" y="285728"/>
            <a:ext cx="5786478" cy="6286544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Streptococci</a:t>
            </a:r>
          </a:p>
          <a:p>
            <a:r>
              <a:rPr lang="en-US" sz="2000" b="1" dirty="0" smtClean="0"/>
              <a:t>	</a:t>
            </a:r>
            <a:r>
              <a:rPr lang="en-US" sz="2000" b="1" dirty="0" smtClean="0">
                <a:solidFill>
                  <a:srgbClr val="00B0F0"/>
                </a:solidFill>
              </a:rPr>
              <a:t>G</a:t>
            </a:r>
            <a:r>
              <a:rPr lang="en-US" sz="2000" b="1" baseline="30000" dirty="0" smtClean="0">
                <a:solidFill>
                  <a:srgbClr val="00B0F0"/>
                </a:solidFill>
              </a:rPr>
              <a:t>+</a:t>
            </a:r>
            <a:r>
              <a:rPr lang="en-US" sz="2000" b="1" dirty="0" smtClean="0">
                <a:solidFill>
                  <a:srgbClr val="00B0F0"/>
                </a:solidFill>
              </a:rPr>
              <a:t> spherical bacteria forming pairs or chains during growth. They are widely distributed in the nature. Facultative anaerobes, </a:t>
            </a:r>
            <a:r>
              <a:rPr lang="en-US" sz="2000" b="1" dirty="0" err="1" smtClean="0">
                <a:solidFill>
                  <a:srgbClr val="00B0F0"/>
                </a:solidFill>
              </a:rPr>
              <a:t>catalase</a:t>
            </a:r>
            <a:r>
              <a:rPr lang="en-US" sz="2000" b="1" dirty="0" smtClean="0">
                <a:solidFill>
                  <a:srgbClr val="00B0F0"/>
                </a:solidFill>
              </a:rPr>
              <a:t> negative, non-spore forming. Some are members of the normal human flora. Others are associated with important human diseases.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Culture characteristics:</a:t>
            </a:r>
          </a:p>
          <a:p>
            <a:r>
              <a:rPr lang="en-US" sz="2000" b="1" dirty="0"/>
              <a:t>	</a:t>
            </a:r>
            <a:r>
              <a:rPr lang="en-US" sz="2000" b="1" dirty="0">
                <a:solidFill>
                  <a:srgbClr val="00B0F0"/>
                </a:solidFill>
              </a:rPr>
              <a:t>Most streptococci grow on solid media as </a:t>
            </a:r>
            <a:r>
              <a:rPr lang="en-US" sz="2000" b="1" dirty="0" err="1">
                <a:solidFill>
                  <a:srgbClr val="00B0F0"/>
                </a:solidFill>
              </a:rPr>
              <a:t>descoid</a:t>
            </a:r>
            <a:r>
              <a:rPr lang="en-US" sz="2000" b="1" dirty="0">
                <a:solidFill>
                  <a:srgbClr val="00B0F0"/>
                </a:solidFill>
              </a:rPr>
              <a:t> colonies, usually 1-2 mm in diameter. Strains that produce capsule give rise to </a:t>
            </a:r>
            <a:r>
              <a:rPr lang="en-US" sz="2000" b="1" dirty="0" err="1">
                <a:solidFill>
                  <a:srgbClr val="00B0F0"/>
                </a:solidFill>
              </a:rPr>
              <a:t>mucoid</a:t>
            </a:r>
            <a:r>
              <a:rPr lang="en-US" sz="2000" b="1" dirty="0">
                <a:solidFill>
                  <a:srgbClr val="00B0F0"/>
                </a:solidFill>
              </a:rPr>
              <a:t> colonies. Most </a:t>
            </a:r>
            <a:r>
              <a:rPr lang="en-US" sz="2000" b="1" dirty="0" err="1">
                <a:solidFill>
                  <a:srgbClr val="00B0F0"/>
                </a:solidFill>
              </a:rPr>
              <a:t>strptococci</a:t>
            </a:r>
            <a:r>
              <a:rPr lang="en-US" sz="2000" b="1" dirty="0">
                <a:solidFill>
                  <a:srgbClr val="00B0F0"/>
                </a:solidFill>
              </a:rPr>
              <a:t> are facultative anaerobes. Growth and </a:t>
            </a:r>
            <a:r>
              <a:rPr lang="en-US" sz="2000" b="1" dirty="0" err="1" smtClean="0">
                <a:solidFill>
                  <a:srgbClr val="00B0F0"/>
                </a:solidFill>
              </a:rPr>
              <a:t>haemolysis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>
                <a:solidFill>
                  <a:srgbClr val="00B0F0"/>
                </a:solidFill>
              </a:rPr>
              <a:t>is aided by incubation at 10% CO</a:t>
            </a:r>
            <a:r>
              <a:rPr lang="en-US" sz="2000" b="1" baseline="-25000" dirty="0">
                <a:solidFill>
                  <a:srgbClr val="00B0F0"/>
                </a:solidFill>
              </a:rPr>
              <a:t>2 </a:t>
            </a:r>
            <a:r>
              <a:rPr lang="en-US" sz="2000" b="1" dirty="0">
                <a:solidFill>
                  <a:srgbClr val="00B0F0"/>
                </a:solidFill>
              </a:rPr>
              <a:t>.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	Most pathogenic streptococci grow at 37 </a:t>
            </a:r>
            <a:r>
              <a:rPr lang="en-US" sz="2000" b="1" baseline="30000" dirty="0">
                <a:solidFill>
                  <a:srgbClr val="00B0F0"/>
                </a:solidFill>
              </a:rPr>
              <a:t>0</a:t>
            </a:r>
            <a:r>
              <a:rPr lang="en-US" sz="2000" b="1" dirty="0">
                <a:solidFill>
                  <a:srgbClr val="00B0F0"/>
                </a:solidFill>
              </a:rPr>
              <a:t>C.Group D </a:t>
            </a:r>
            <a:r>
              <a:rPr lang="en-US" sz="2000" b="1" dirty="0" err="1">
                <a:solidFill>
                  <a:srgbClr val="00B0F0"/>
                </a:solidFill>
              </a:rPr>
              <a:t>enterococci</a:t>
            </a:r>
            <a:r>
              <a:rPr lang="en-US" sz="2000" b="1" dirty="0">
                <a:solidFill>
                  <a:srgbClr val="00B0F0"/>
                </a:solidFill>
              </a:rPr>
              <a:t> grow well at 15-45 </a:t>
            </a:r>
            <a:r>
              <a:rPr lang="en-US" sz="2000" b="1" baseline="30000" dirty="0">
                <a:solidFill>
                  <a:srgbClr val="00B0F0"/>
                </a:solidFill>
              </a:rPr>
              <a:t>0</a:t>
            </a:r>
            <a:r>
              <a:rPr lang="en-US" sz="2000" b="1" dirty="0">
                <a:solidFill>
                  <a:srgbClr val="00B0F0"/>
                </a:solidFill>
              </a:rPr>
              <a:t>C. </a:t>
            </a:r>
            <a:r>
              <a:rPr lang="en-US" sz="2000" b="1" dirty="0" err="1">
                <a:solidFill>
                  <a:srgbClr val="00B0F0"/>
                </a:solidFill>
              </a:rPr>
              <a:t>Enterococci</a:t>
            </a:r>
            <a:r>
              <a:rPr lang="en-US" sz="2000" b="1" dirty="0">
                <a:solidFill>
                  <a:srgbClr val="00B0F0"/>
                </a:solidFill>
              </a:rPr>
              <a:t> also can grow at 6.5% </a:t>
            </a:r>
            <a:r>
              <a:rPr lang="en-US" sz="2000" b="1" dirty="0" err="1">
                <a:solidFill>
                  <a:srgbClr val="00B0F0"/>
                </a:solidFill>
              </a:rPr>
              <a:t>Nacl</a:t>
            </a:r>
            <a:r>
              <a:rPr lang="en-US" sz="2000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0" y="273050"/>
            <a:ext cx="3714776" cy="1941504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Pathological conditions: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endParaRPr lang="en-US" sz="2800" dirty="0"/>
          </a:p>
        </p:txBody>
      </p:sp>
      <p:pic>
        <p:nvPicPr>
          <p:cNvPr id="5" name="Content Placeholder 4" descr="untitled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69844" y="2285992"/>
            <a:ext cx="2059808" cy="277733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4357718" cy="6215106"/>
          </a:xfrm>
        </p:spPr>
        <p:txBody>
          <a:bodyPr/>
          <a:lstStyle/>
          <a:p>
            <a:pPr algn="just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St. </a:t>
            </a:r>
            <a:r>
              <a:rPr lang="en-US" sz="2000" b="1" i="1" dirty="0" err="1" smtClean="0">
                <a:solidFill>
                  <a:schemeClr val="accent2">
                    <a:lumMod val="75000"/>
                  </a:schemeClr>
                </a:solidFill>
              </a:rPr>
              <a:t>pneumoniae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produce no significant toxin, the virulence factor is a function of its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polysccharide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capsule which prevent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phagocytosis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by interfering with complement binding &amp; mediating complement inactivation. The most common pathological conditions caused by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St. </a:t>
            </a:r>
            <a:r>
              <a:rPr lang="en-US" sz="2000" b="1" i="1" dirty="0" err="1" smtClean="0">
                <a:solidFill>
                  <a:schemeClr val="accent2">
                    <a:lumMod val="75000"/>
                  </a:schemeClr>
                </a:solidFill>
              </a:rPr>
              <a:t>pneumoniae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are Pneumonia, sinusitis, otitis media, septic arthritis and meningitis. The onset of pneumococcal pneumonia is usually sudden with fever, chills &amp; sharp pleural pain. The sputum is similar to alveolar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exudate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, sometimes bloody or rusty. Early in the disease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bacteremia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is present in 10-20% of cases. The mortality rate may reach up to 30% depending on age and underlying illness.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6" y="273050"/>
            <a:ext cx="3714776" cy="116205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Laboratory diagnosis:</a:t>
            </a:r>
            <a:br>
              <a:rPr lang="en-US" sz="2800" dirty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5" name="Content Placeholder 4" descr="untitled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43570" y="3000372"/>
            <a:ext cx="3143272" cy="307183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428604"/>
            <a:ext cx="4857784" cy="5697559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rgbClr val="66FF99"/>
                </a:solidFill>
              </a:rPr>
              <a:t>Specimens: </a:t>
            </a:r>
            <a:r>
              <a:rPr lang="en-US" sz="2400" dirty="0">
                <a:solidFill>
                  <a:srgbClr val="66FF99"/>
                </a:solidFill>
              </a:rPr>
              <a:t>including sputum, blood, pus, cerebrospinal fluid.</a:t>
            </a:r>
          </a:p>
          <a:p>
            <a:pPr lvl="0"/>
            <a:r>
              <a:rPr lang="en-US" sz="2400" b="1" dirty="0">
                <a:solidFill>
                  <a:srgbClr val="66FF99"/>
                </a:solidFill>
              </a:rPr>
              <a:t> Gram’s stained </a:t>
            </a:r>
            <a:r>
              <a:rPr lang="en-US" sz="2400" b="1" dirty="0" smtClean="0">
                <a:solidFill>
                  <a:srgbClr val="66FF99"/>
                </a:solidFill>
              </a:rPr>
              <a:t>smear: G+ </a:t>
            </a:r>
            <a:r>
              <a:rPr lang="en-US" sz="2400" b="1" dirty="0" err="1" smtClean="0">
                <a:solidFill>
                  <a:srgbClr val="66FF99"/>
                </a:solidFill>
              </a:rPr>
              <a:t>diplococci</a:t>
            </a:r>
            <a:endParaRPr lang="en-US" sz="2400" dirty="0">
              <a:solidFill>
                <a:srgbClr val="66FF99"/>
              </a:solidFill>
            </a:endParaRPr>
          </a:p>
          <a:p>
            <a:pPr lvl="0"/>
            <a:r>
              <a:rPr lang="en-US" sz="2400" b="1" dirty="0">
                <a:solidFill>
                  <a:srgbClr val="66FF99"/>
                </a:solidFill>
              </a:rPr>
              <a:t>Capsule swelling </a:t>
            </a:r>
            <a:r>
              <a:rPr lang="en-US" sz="2400" b="1" dirty="0" smtClean="0">
                <a:solidFill>
                  <a:srgbClr val="66FF99"/>
                </a:solidFill>
              </a:rPr>
              <a:t>test (Quelling reaction)</a:t>
            </a:r>
            <a:endParaRPr lang="en-US" sz="2400" dirty="0">
              <a:solidFill>
                <a:srgbClr val="66FF99"/>
              </a:solidFill>
            </a:endParaRPr>
          </a:p>
          <a:p>
            <a:r>
              <a:rPr lang="en-US" sz="2400" b="1" dirty="0" smtClean="0">
                <a:solidFill>
                  <a:srgbClr val="66FF99"/>
                </a:solidFill>
              </a:rPr>
              <a:t> </a:t>
            </a:r>
            <a:r>
              <a:rPr lang="en-US" sz="2400" b="1" dirty="0">
                <a:solidFill>
                  <a:srgbClr val="66FF99"/>
                </a:solidFill>
              </a:rPr>
              <a:t>Culture: </a:t>
            </a:r>
            <a:endParaRPr lang="en-US" sz="2400" b="1" dirty="0" smtClean="0">
              <a:solidFill>
                <a:srgbClr val="66FF99"/>
              </a:solidFill>
            </a:endParaRPr>
          </a:p>
          <a:p>
            <a:r>
              <a:rPr lang="en-US" sz="2400" b="1" dirty="0" smtClean="0">
                <a:solidFill>
                  <a:srgbClr val="66FF99"/>
                </a:solidFill>
              </a:rPr>
              <a:t>On blood agar or chocolate agar</a:t>
            </a:r>
            <a:endParaRPr lang="en-US" sz="2400" dirty="0">
              <a:solidFill>
                <a:srgbClr val="66FF99"/>
              </a:solidFill>
            </a:endParaRPr>
          </a:p>
          <a:p>
            <a:r>
              <a:rPr lang="en-US" sz="2400" b="1" dirty="0" smtClean="0">
                <a:solidFill>
                  <a:srgbClr val="66FF99"/>
                </a:solidFill>
              </a:rPr>
              <a:t> Antigenic </a:t>
            </a:r>
            <a:r>
              <a:rPr lang="en-US" sz="2400" b="1" dirty="0">
                <a:solidFill>
                  <a:srgbClr val="66FF99"/>
                </a:solidFill>
              </a:rPr>
              <a:t>detection by specific </a:t>
            </a:r>
            <a:r>
              <a:rPr lang="en-US" sz="2400" b="1" dirty="0" err="1">
                <a:solidFill>
                  <a:srgbClr val="66FF99"/>
                </a:solidFill>
              </a:rPr>
              <a:t>antisera</a:t>
            </a:r>
            <a:r>
              <a:rPr lang="en-US" sz="2400" b="1" dirty="0">
                <a:solidFill>
                  <a:srgbClr val="66FF99"/>
                </a:solidFill>
              </a:rPr>
              <a:t>.</a:t>
            </a:r>
            <a:endParaRPr lang="en-US" sz="2400" dirty="0">
              <a:solidFill>
                <a:srgbClr val="66FF99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6" y="273050"/>
            <a:ext cx="3786214" cy="1162050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 smtClean="0"/>
              <a:t>Diseases in animals</a:t>
            </a:r>
            <a:endParaRPr lang="en-US" sz="2800" dirty="0"/>
          </a:p>
        </p:txBody>
      </p:sp>
      <p:pic>
        <p:nvPicPr>
          <p:cNvPr id="5" name="Content Placeholder 4" descr="untitled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57818" y="2000240"/>
            <a:ext cx="3071834" cy="328614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2071678"/>
            <a:ext cx="4786346" cy="4286280"/>
          </a:xfrm>
        </p:spPr>
        <p:txBody>
          <a:bodyPr>
            <a:normAutofit/>
          </a:bodyPr>
          <a:lstStyle/>
          <a:p>
            <a:r>
              <a:rPr lang="en-US" sz="2800" b="1" i="1" dirty="0" err="1" smtClean="0"/>
              <a:t>S.pneumoniae</a:t>
            </a:r>
            <a:r>
              <a:rPr lang="en-US" sz="2800" b="1" dirty="0" smtClean="0"/>
              <a:t> </a:t>
            </a:r>
            <a:r>
              <a:rPr lang="en-US" sz="2800" dirty="0" smtClean="0"/>
              <a:t>causes pneumonia in rats, mice, guinea pigs &amp; calves. Bovine mastitis. Lower RTIs in young horses. </a:t>
            </a:r>
            <a:endParaRPr lang="en-US" sz="28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38" y="273050"/>
            <a:ext cx="3786214" cy="116205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 err="1">
                <a:solidFill>
                  <a:srgbClr val="66FF99"/>
                </a:solidFill>
              </a:rPr>
              <a:t>Enterococci</a:t>
            </a:r>
            <a:endParaRPr lang="en-US" sz="3200" dirty="0">
              <a:solidFill>
                <a:srgbClr val="66FF99"/>
              </a:solidFill>
            </a:endParaRPr>
          </a:p>
        </p:txBody>
      </p:sp>
      <p:pic>
        <p:nvPicPr>
          <p:cNvPr id="5" name="Content Placeholder 4" descr="Enterococcus_histological_pneumonia_0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57750" y="2000240"/>
            <a:ext cx="3829050" cy="37405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57166"/>
            <a:ext cx="4643438" cy="607223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solidFill>
                  <a:srgbClr val="66FF99"/>
                </a:solidFill>
              </a:rPr>
              <a:t>G+ </a:t>
            </a:r>
            <a:r>
              <a:rPr lang="en-US" sz="2000" b="1" dirty="0" err="1" smtClean="0">
                <a:solidFill>
                  <a:srgbClr val="66FF99"/>
                </a:solidFill>
              </a:rPr>
              <a:t>cocci</a:t>
            </a:r>
            <a:r>
              <a:rPr lang="en-US" sz="2000" b="1" dirty="0" smtClean="0">
                <a:solidFill>
                  <a:srgbClr val="66FF99"/>
                </a:solidFill>
              </a:rPr>
              <a:t> usually arranged in pair</a:t>
            </a:r>
            <a:r>
              <a:rPr lang="en-US" sz="2000" b="1" dirty="0">
                <a:solidFill>
                  <a:srgbClr val="66FF99"/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rgbClr val="66FF99"/>
                </a:solidFill>
              </a:rPr>
              <a:t>There </a:t>
            </a:r>
            <a:r>
              <a:rPr lang="en-US" sz="2000" b="1" dirty="0">
                <a:solidFill>
                  <a:srgbClr val="66FF99"/>
                </a:solidFill>
              </a:rPr>
              <a:t>are at least 12 species. </a:t>
            </a:r>
            <a:r>
              <a:rPr lang="en-US" sz="2000" b="1" i="1" dirty="0" err="1">
                <a:solidFill>
                  <a:srgbClr val="66FF99"/>
                </a:solidFill>
              </a:rPr>
              <a:t>St.fecalis</a:t>
            </a:r>
            <a:r>
              <a:rPr lang="en-US" sz="2000" b="1" dirty="0">
                <a:solidFill>
                  <a:srgbClr val="66FF99"/>
                </a:solidFill>
              </a:rPr>
              <a:t> is the most common and causes 85-90% of </a:t>
            </a:r>
            <a:r>
              <a:rPr lang="en-US" sz="2000" b="1" dirty="0" err="1">
                <a:solidFill>
                  <a:srgbClr val="66FF99"/>
                </a:solidFill>
              </a:rPr>
              <a:t>enterococcal</a:t>
            </a:r>
            <a:r>
              <a:rPr lang="en-US" sz="2000" b="1" dirty="0">
                <a:solidFill>
                  <a:srgbClr val="66FF99"/>
                </a:solidFill>
              </a:rPr>
              <a:t> infections. It is known to cause </a:t>
            </a:r>
            <a:r>
              <a:rPr lang="en-US" sz="2000" b="1" dirty="0" err="1">
                <a:solidFill>
                  <a:srgbClr val="66FF99"/>
                </a:solidFill>
              </a:rPr>
              <a:t>nosocomial</a:t>
            </a:r>
            <a:r>
              <a:rPr lang="en-US" sz="2000" b="1" dirty="0">
                <a:solidFill>
                  <a:srgbClr val="66FF99"/>
                </a:solidFill>
              </a:rPr>
              <a:t> infections particularly among </a:t>
            </a:r>
            <a:r>
              <a:rPr lang="en-US" sz="2000" b="1" dirty="0" err="1">
                <a:solidFill>
                  <a:srgbClr val="66FF99"/>
                </a:solidFill>
              </a:rPr>
              <a:t>immunocompromised</a:t>
            </a:r>
            <a:r>
              <a:rPr lang="en-US" sz="2000" b="1" dirty="0">
                <a:solidFill>
                  <a:srgbClr val="66FF99"/>
                </a:solidFill>
              </a:rPr>
              <a:t> patients. Transmission occur through hands of health care workers &amp; </a:t>
            </a:r>
            <a:r>
              <a:rPr lang="en-US" sz="2000" b="1" dirty="0" err="1" smtClean="0">
                <a:solidFill>
                  <a:srgbClr val="66FF99"/>
                </a:solidFill>
              </a:rPr>
              <a:t>fomites</a:t>
            </a:r>
            <a:r>
              <a:rPr lang="en-US" sz="2000" b="1" dirty="0">
                <a:solidFill>
                  <a:srgbClr val="66FF99"/>
                </a:solidFill>
              </a:rPr>
              <a:t>. Some people carry the </a:t>
            </a:r>
            <a:r>
              <a:rPr lang="en-US" sz="2000" b="1" dirty="0" err="1">
                <a:solidFill>
                  <a:srgbClr val="66FF99"/>
                </a:solidFill>
              </a:rPr>
              <a:t>enterococci</a:t>
            </a:r>
            <a:r>
              <a:rPr lang="en-US" sz="2000" b="1" dirty="0">
                <a:solidFill>
                  <a:srgbClr val="66FF99"/>
                </a:solidFill>
              </a:rPr>
              <a:t> in their gastrointestinal tract.</a:t>
            </a:r>
          </a:p>
          <a:p>
            <a:pPr algn="just"/>
            <a:r>
              <a:rPr lang="en-US" sz="2000" b="1" dirty="0" err="1">
                <a:solidFill>
                  <a:srgbClr val="66FF99"/>
                </a:solidFill>
              </a:rPr>
              <a:t>Enterococcal</a:t>
            </a:r>
            <a:r>
              <a:rPr lang="en-US" sz="2000" b="1" dirty="0">
                <a:solidFill>
                  <a:srgbClr val="66FF99"/>
                </a:solidFill>
              </a:rPr>
              <a:t> infections include urinary tract, wound infections, </a:t>
            </a:r>
            <a:r>
              <a:rPr lang="en-US" sz="2000" b="1" dirty="0" err="1">
                <a:solidFill>
                  <a:srgbClr val="66FF99"/>
                </a:solidFill>
              </a:rPr>
              <a:t>biliary</a:t>
            </a:r>
            <a:r>
              <a:rPr lang="en-US" sz="2000" b="1" dirty="0">
                <a:solidFill>
                  <a:srgbClr val="66FF99"/>
                </a:solidFill>
              </a:rPr>
              <a:t> tract and blood. </a:t>
            </a:r>
            <a:r>
              <a:rPr lang="en-US" sz="2000" b="1" dirty="0" err="1">
                <a:solidFill>
                  <a:srgbClr val="66FF99"/>
                </a:solidFill>
              </a:rPr>
              <a:t>Enterococci</a:t>
            </a:r>
            <a:r>
              <a:rPr lang="en-US" sz="2000" b="1" dirty="0">
                <a:solidFill>
                  <a:srgbClr val="66FF99"/>
                </a:solidFill>
              </a:rPr>
              <a:t> are known to develop a wide range of antibiotic resistance including </a:t>
            </a:r>
            <a:r>
              <a:rPr lang="en-US" sz="2000" b="1" dirty="0" err="1">
                <a:solidFill>
                  <a:srgbClr val="66FF99"/>
                </a:solidFill>
              </a:rPr>
              <a:t>vancomycin</a:t>
            </a:r>
            <a:r>
              <a:rPr lang="en-US" sz="2000" b="1" dirty="0">
                <a:solidFill>
                  <a:srgbClr val="66FF99"/>
                </a:solidFill>
              </a:rPr>
              <a:t>, </a:t>
            </a:r>
            <a:r>
              <a:rPr lang="en-US" sz="2000" b="1" dirty="0" err="1">
                <a:solidFill>
                  <a:srgbClr val="66FF99"/>
                </a:solidFill>
              </a:rPr>
              <a:t>aminoglycosides</a:t>
            </a:r>
            <a:r>
              <a:rPr lang="en-US" sz="2000" b="1" dirty="0">
                <a:solidFill>
                  <a:srgbClr val="66FF99"/>
                </a:solidFill>
              </a:rPr>
              <a:t> and beta-</a:t>
            </a:r>
            <a:r>
              <a:rPr lang="en-US" sz="2000" b="1" dirty="0" err="1">
                <a:solidFill>
                  <a:srgbClr val="66FF99"/>
                </a:solidFill>
              </a:rPr>
              <a:t>lactams</a:t>
            </a:r>
            <a:r>
              <a:rPr lang="en-US" sz="2000" b="1" dirty="0">
                <a:solidFill>
                  <a:srgbClr val="66FF99"/>
                </a:solidFill>
              </a:rPr>
              <a:t> due to production of beta-</a:t>
            </a:r>
            <a:r>
              <a:rPr lang="en-US" sz="2000" b="1" dirty="0" err="1">
                <a:solidFill>
                  <a:srgbClr val="66FF99"/>
                </a:solidFill>
              </a:rPr>
              <a:t>lactamase</a:t>
            </a:r>
            <a:r>
              <a:rPr lang="en-US" sz="2000" b="1" dirty="0">
                <a:solidFill>
                  <a:srgbClr val="66FF99"/>
                </a:solidFill>
              </a:rPr>
              <a:t> enzyme.</a:t>
            </a:r>
          </a:p>
          <a:p>
            <a:endParaRPr lang="en-US" sz="2000" b="1" dirty="0">
              <a:solidFill>
                <a:srgbClr val="66FF99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562" y="273050"/>
            <a:ext cx="3786214" cy="1162050"/>
          </a:xfrm>
        </p:spPr>
        <p:txBody>
          <a:bodyPr anchor="ctr">
            <a:normAutofit/>
          </a:bodyPr>
          <a:lstStyle/>
          <a:p>
            <a:r>
              <a:rPr lang="en-US" sz="3200" dirty="0" smtClean="0">
                <a:solidFill>
                  <a:srgbClr val="66FF99"/>
                </a:solidFill>
              </a:rPr>
              <a:t>Colony morphology</a:t>
            </a:r>
            <a:endParaRPr lang="en-US" sz="3200" dirty="0">
              <a:solidFill>
                <a:srgbClr val="66FF99"/>
              </a:solidFill>
            </a:endParaRPr>
          </a:p>
        </p:txBody>
      </p:sp>
      <p:pic>
        <p:nvPicPr>
          <p:cNvPr id="5" name="Content Placeholder 4" descr="untitled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6248" y="1785926"/>
            <a:ext cx="3429023" cy="364333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158" y="571480"/>
            <a:ext cx="3357586" cy="555468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66FF99"/>
                </a:solidFill>
              </a:rPr>
              <a:t>On blood agar produce white, entire, convex colonies.</a:t>
            </a:r>
          </a:p>
          <a:p>
            <a:r>
              <a:rPr lang="en-US" sz="2800" b="1" dirty="0" smtClean="0">
                <a:solidFill>
                  <a:srgbClr val="66FF99"/>
                </a:solidFill>
              </a:rPr>
              <a:t>All species grow in the presence of 6.5% </a:t>
            </a:r>
            <a:r>
              <a:rPr lang="en-US" sz="2800" b="1" dirty="0" err="1" smtClean="0">
                <a:solidFill>
                  <a:srgbClr val="66FF99"/>
                </a:solidFill>
              </a:rPr>
              <a:t>NaCl</a:t>
            </a:r>
            <a:r>
              <a:rPr lang="en-US" sz="2800" b="1" dirty="0" smtClean="0">
                <a:solidFill>
                  <a:srgbClr val="66FF99"/>
                </a:solidFill>
              </a:rPr>
              <a:t>. </a:t>
            </a:r>
          </a:p>
          <a:p>
            <a:r>
              <a:rPr lang="en-US" sz="2800" b="1" dirty="0" smtClean="0">
                <a:solidFill>
                  <a:srgbClr val="66FF99"/>
                </a:solidFill>
              </a:rPr>
              <a:t>Ferment </a:t>
            </a:r>
            <a:r>
              <a:rPr lang="en-US" sz="2800" b="1" dirty="0" err="1" smtClean="0">
                <a:solidFill>
                  <a:srgbClr val="66FF99"/>
                </a:solidFill>
              </a:rPr>
              <a:t>sorbitol</a:t>
            </a:r>
            <a:endParaRPr lang="en-US" sz="2800" b="1" dirty="0" smtClean="0">
              <a:solidFill>
                <a:srgbClr val="66FF99"/>
              </a:solidFill>
            </a:endParaRPr>
          </a:p>
          <a:p>
            <a:r>
              <a:rPr lang="en-US" sz="2800" b="1" dirty="0" smtClean="0">
                <a:solidFill>
                  <a:srgbClr val="66FF99"/>
                </a:solidFill>
              </a:rPr>
              <a:t>Bile </a:t>
            </a:r>
            <a:r>
              <a:rPr lang="en-US" sz="2800" b="1" dirty="0" err="1" smtClean="0">
                <a:solidFill>
                  <a:srgbClr val="66FF99"/>
                </a:solidFill>
              </a:rPr>
              <a:t>esculin</a:t>
            </a:r>
            <a:r>
              <a:rPr lang="en-US" sz="2800" b="1" dirty="0" smtClean="0">
                <a:solidFill>
                  <a:srgbClr val="66FF99"/>
                </a:solidFill>
              </a:rPr>
              <a:t> test positive</a:t>
            </a:r>
            <a:endParaRPr lang="en-US" sz="2800" b="1" dirty="0">
              <a:solidFill>
                <a:srgbClr val="66FF99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4" y="273050"/>
            <a:ext cx="2928958" cy="1162050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 smtClean="0"/>
              <a:t>Disease in animal</a:t>
            </a:r>
            <a:endParaRPr lang="en-US" sz="2800" dirty="0"/>
          </a:p>
        </p:txBody>
      </p:sp>
      <p:pic>
        <p:nvPicPr>
          <p:cNvPr id="5" name="Content Placeholder 4" descr="Enterococcus_in%20bloo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57818" y="2071679"/>
            <a:ext cx="3500432" cy="42358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5143536" cy="6286544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E. </a:t>
            </a:r>
            <a:r>
              <a:rPr lang="en-US" sz="2800" b="1" i="1" dirty="0" err="1" smtClean="0"/>
              <a:t>avium</a:t>
            </a:r>
            <a:r>
              <a:rPr lang="en-US" sz="2800" b="1" i="1" dirty="0" smtClean="0"/>
              <a:t>:  </a:t>
            </a:r>
            <a:r>
              <a:rPr lang="en-US" sz="2800" dirty="0" smtClean="0"/>
              <a:t>Septicemia in birds</a:t>
            </a:r>
          </a:p>
          <a:p>
            <a:r>
              <a:rPr lang="en-US" sz="2800" b="1" i="1" dirty="0" smtClean="0"/>
              <a:t>E. </a:t>
            </a:r>
            <a:r>
              <a:rPr lang="en-US" sz="2800" b="1" i="1" dirty="0" err="1" smtClean="0"/>
              <a:t>durans</a:t>
            </a:r>
            <a:r>
              <a:rPr lang="en-US" sz="2800" b="1" i="1" dirty="0" smtClean="0"/>
              <a:t>:  </a:t>
            </a:r>
            <a:r>
              <a:rPr lang="en-US" sz="2800" dirty="0" smtClean="0"/>
              <a:t>Septicemia in birds, neonatal diarrhea in calves, diarrhea in cats.</a:t>
            </a:r>
          </a:p>
          <a:p>
            <a:r>
              <a:rPr lang="en-US" sz="2800" b="1" i="1" dirty="0" smtClean="0"/>
              <a:t>E. </a:t>
            </a:r>
            <a:r>
              <a:rPr lang="en-US" sz="2800" b="1" i="1" dirty="0" err="1" smtClean="0"/>
              <a:t>faecalis</a:t>
            </a:r>
            <a:r>
              <a:rPr lang="en-US" sz="2800" b="1" i="1" dirty="0" smtClean="0"/>
              <a:t>: </a:t>
            </a:r>
            <a:r>
              <a:rPr lang="en-US" sz="2800" dirty="0" smtClean="0"/>
              <a:t>septicemia &amp; diarrhea in birds, UTI in dogs, mastitis in cattle.</a:t>
            </a:r>
          </a:p>
          <a:p>
            <a:r>
              <a:rPr lang="en-US" sz="2800" b="1" i="1" dirty="0" smtClean="0"/>
              <a:t>E. </a:t>
            </a:r>
            <a:r>
              <a:rPr lang="en-US" sz="2800" b="1" i="1" dirty="0" err="1" smtClean="0"/>
              <a:t>faecium</a:t>
            </a:r>
            <a:r>
              <a:rPr lang="en-US" sz="2800" b="1" i="1" dirty="0" smtClean="0"/>
              <a:t>: </a:t>
            </a:r>
            <a:r>
              <a:rPr lang="en-US" sz="2800" dirty="0" smtClean="0"/>
              <a:t>Septicemia in birds</a:t>
            </a:r>
          </a:p>
          <a:p>
            <a:r>
              <a:rPr lang="en-US" sz="2800" b="1" i="1" dirty="0" smtClean="0"/>
              <a:t>E. </a:t>
            </a:r>
            <a:r>
              <a:rPr lang="en-US" sz="2800" b="1" i="1" smtClean="0"/>
              <a:t>gallinarum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: </a:t>
            </a:r>
            <a:r>
              <a:rPr lang="en-US" sz="2800" dirty="0" smtClean="0"/>
              <a:t>Septicemia in birds</a:t>
            </a:r>
          </a:p>
          <a:p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7818" y="273050"/>
            <a:ext cx="3429024" cy="116205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Colony variation</a:t>
            </a:r>
            <a:endParaRPr lang="en-US" sz="3200" dirty="0"/>
          </a:p>
        </p:txBody>
      </p:sp>
      <p:pic>
        <p:nvPicPr>
          <p:cNvPr id="5" name="Content Placeholder 4" descr="untitled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43570" y="2786058"/>
            <a:ext cx="2714643" cy="307183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428604"/>
            <a:ext cx="4643470" cy="5697559"/>
          </a:xfrm>
        </p:spPr>
        <p:txBody>
          <a:bodyPr>
            <a:normAutofit/>
          </a:bodyPr>
          <a:lstStyle/>
          <a:p>
            <a:r>
              <a:rPr lang="en-US" sz="2400" b="1" dirty="0"/>
              <a:t>Different streptococci produce different colony </a:t>
            </a:r>
            <a:r>
              <a:rPr lang="en-US" sz="2400" b="1" dirty="0" smtClean="0"/>
              <a:t>forms</a:t>
            </a:r>
            <a:r>
              <a:rPr lang="en-US" sz="2400" b="1" dirty="0"/>
              <a:t>:</a:t>
            </a:r>
            <a:endParaRPr lang="en-US" sz="2400" b="1" dirty="0" smtClean="0"/>
          </a:p>
          <a:p>
            <a:r>
              <a:rPr lang="en-US" sz="2400" b="1" dirty="0" smtClean="0"/>
              <a:t>B-hemolytic </a:t>
            </a:r>
            <a:r>
              <a:rPr lang="en-US" sz="2400" b="1" dirty="0" err="1" smtClean="0"/>
              <a:t>sreptococci</a:t>
            </a:r>
            <a:r>
              <a:rPr lang="en-US" sz="2400" b="1" dirty="0" smtClean="0"/>
              <a:t> produce matte, glossy, </a:t>
            </a:r>
            <a:r>
              <a:rPr lang="en-US" sz="2400" b="1" dirty="0" err="1" smtClean="0"/>
              <a:t>mucoid</a:t>
            </a:r>
            <a:r>
              <a:rPr lang="en-US" sz="2400" b="1" dirty="0" smtClean="0"/>
              <a:t> , translucent colonies (</a:t>
            </a:r>
            <a:r>
              <a:rPr lang="en-US" sz="2400" b="1" i="1" dirty="0" smtClean="0"/>
              <a:t>S. </a:t>
            </a:r>
            <a:r>
              <a:rPr lang="en-US" sz="2400" b="1" i="1" dirty="0" err="1" smtClean="0"/>
              <a:t>pyogenes</a:t>
            </a:r>
            <a:r>
              <a:rPr lang="en-US" sz="2400" b="1" i="1" dirty="0" smtClean="0"/>
              <a:t>, S. </a:t>
            </a:r>
            <a:r>
              <a:rPr lang="en-US" sz="2400" b="1" i="1" dirty="0" err="1" smtClean="0"/>
              <a:t>agalactiae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S.dysagalactiae</a:t>
            </a:r>
            <a:r>
              <a:rPr lang="en-US" sz="2400" b="1" i="1" dirty="0" smtClean="0"/>
              <a:t>, S. </a:t>
            </a:r>
            <a:r>
              <a:rPr lang="en-US" sz="2400" b="1" i="1" dirty="0" err="1" smtClean="0"/>
              <a:t>equi</a:t>
            </a:r>
            <a:r>
              <a:rPr lang="en-US" sz="2400" b="1" i="1" dirty="0" smtClean="0"/>
              <a:t>, S. </a:t>
            </a:r>
            <a:r>
              <a:rPr lang="en-US" sz="2400" b="1" i="1" dirty="0" err="1" smtClean="0"/>
              <a:t>canis</a:t>
            </a:r>
            <a:r>
              <a:rPr lang="en-US" sz="2400" b="1" i="1" dirty="0" smtClean="0"/>
              <a:t>)</a:t>
            </a:r>
          </a:p>
          <a:p>
            <a:r>
              <a:rPr lang="en-US" sz="2400" b="1" dirty="0" smtClean="0"/>
              <a:t>Non-B- hemolytic streptococci produce small, </a:t>
            </a:r>
            <a:r>
              <a:rPr lang="en-US" sz="2400" b="1" dirty="0" err="1" smtClean="0"/>
              <a:t>mucoid</a:t>
            </a:r>
            <a:r>
              <a:rPr lang="en-US" sz="2400" b="1" dirty="0" smtClean="0"/>
              <a:t>, some are discoid (</a:t>
            </a:r>
            <a:r>
              <a:rPr lang="en-US" sz="2400" b="1" i="1" dirty="0" smtClean="0"/>
              <a:t>S. </a:t>
            </a:r>
            <a:r>
              <a:rPr lang="en-US" sz="2400" b="1" i="1" dirty="0" err="1" smtClean="0"/>
              <a:t>pneumoniae</a:t>
            </a:r>
            <a:r>
              <a:rPr lang="en-US" sz="2400" b="1" i="1" dirty="0" smtClean="0"/>
              <a:t>, S. </a:t>
            </a:r>
            <a:r>
              <a:rPr lang="en-US" sz="2400" b="1" i="1" dirty="0" err="1" smtClean="0"/>
              <a:t>equinus</a:t>
            </a:r>
            <a:r>
              <a:rPr lang="en-US" sz="2400" b="1" i="1" dirty="0" smtClean="0"/>
              <a:t>, S. </a:t>
            </a:r>
            <a:r>
              <a:rPr lang="en-US" sz="2400" b="1" i="1" dirty="0" err="1" smtClean="0"/>
              <a:t>Suis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r>
              <a:rPr lang="en-US" sz="2400" b="1" dirty="0" smtClean="0"/>
              <a:t>Non-hemolytic streptococci produce entire, circular, convex colonies (</a:t>
            </a:r>
            <a:r>
              <a:rPr lang="en-US" sz="2400" b="1" dirty="0" err="1" smtClean="0"/>
              <a:t>Enterococci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Colony morphology of streptococci</a:t>
            </a:r>
            <a:endParaRPr lang="en-US" sz="3600" b="1" dirty="0"/>
          </a:p>
        </p:txBody>
      </p:sp>
      <p:pic>
        <p:nvPicPr>
          <p:cNvPr id="7" name="Content Placeholder 6" descr="s2.bmp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42976" y="2571745"/>
            <a:ext cx="2714643" cy="3000396"/>
          </a:xfrm>
        </p:spPr>
      </p:pic>
      <p:pic>
        <p:nvPicPr>
          <p:cNvPr id="8" name="Content Placeholder 7" descr="untitled.bmp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14942" y="2500306"/>
            <a:ext cx="2786082" cy="3000397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 anchor="t">
            <a:noAutofit/>
          </a:bodyPr>
          <a:lstStyle/>
          <a:p>
            <a:r>
              <a:rPr lang="en-US" sz="3200" b="1" dirty="0" smtClean="0">
                <a:solidFill>
                  <a:srgbClr val="00FF99"/>
                </a:solidFill>
              </a:rPr>
              <a:t>Classification of streptococci </a:t>
            </a:r>
            <a:r>
              <a:rPr lang="en-US" sz="3200" dirty="0">
                <a:solidFill>
                  <a:srgbClr val="00FF99"/>
                </a:solidFill>
              </a:rPr>
              <a:t/>
            </a:r>
            <a:br>
              <a:rPr lang="en-US" sz="3200" dirty="0">
                <a:solidFill>
                  <a:srgbClr val="00FF99"/>
                </a:solidFill>
              </a:rPr>
            </a:br>
            <a:endParaRPr lang="en-US" sz="3200" dirty="0">
              <a:solidFill>
                <a:srgbClr val="00FF9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solidFill>
                  <a:srgbClr val="FFFFCC"/>
                </a:solidFill>
              </a:rPr>
              <a:t>Streptococci are a heterogeneous group of bacteria that no single classification system is sufficient to classify them. So classification based on many features including:</a:t>
            </a:r>
          </a:p>
          <a:p>
            <a:pPr lvl="0">
              <a:buNone/>
            </a:pPr>
            <a:r>
              <a:rPr lang="en-US" sz="2000" b="1" dirty="0" err="1">
                <a:solidFill>
                  <a:srgbClr val="FFFFCC"/>
                </a:solidFill>
              </a:rPr>
              <a:t>Hemolysis</a:t>
            </a:r>
            <a:r>
              <a:rPr lang="en-US" sz="2000" b="1" dirty="0">
                <a:solidFill>
                  <a:srgbClr val="FFFFCC"/>
                </a:solidFill>
              </a:rPr>
              <a:t>: </a:t>
            </a:r>
          </a:p>
          <a:p>
            <a:pPr>
              <a:buNone/>
            </a:pPr>
            <a:r>
              <a:rPr lang="en-US" sz="2000" dirty="0" smtClean="0">
                <a:solidFill>
                  <a:srgbClr val="FFFFCC"/>
                </a:solidFill>
              </a:rPr>
              <a:t>1. alpha-hemolytic</a:t>
            </a:r>
            <a:r>
              <a:rPr lang="en-US" sz="2000" dirty="0">
                <a:solidFill>
                  <a:srgbClr val="FFFFCC"/>
                </a:solidFill>
              </a:rPr>
              <a:t>: partial or incomplete </a:t>
            </a:r>
            <a:r>
              <a:rPr lang="en-US" sz="2000" dirty="0" err="1">
                <a:solidFill>
                  <a:srgbClr val="FFFFCC"/>
                </a:solidFill>
              </a:rPr>
              <a:t>hemolysis</a:t>
            </a:r>
            <a:r>
              <a:rPr lang="en-US" sz="2000" dirty="0">
                <a:solidFill>
                  <a:srgbClr val="FFFFCC"/>
                </a:solidFill>
              </a:rPr>
              <a:t> of RBCs ( e.g. </a:t>
            </a:r>
            <a:r>
              <a:rPr lang="en-US" sz="2000" dirty="0" err="1">
                <a:solidFill>
                  <a:srgbClr val="FFFFCC"/>
                </a:solidFill>
              </a:rPr>
              <a:t>Enterococci</a:t>
            </a:r>
            <a:r>
              <a:rPr lang="en-US" sz="2000" dirty="0">
                <a:solidFill>
                  <a:srgbClr val="FFFFCC"/>
                </a:solidFill>
              </a:rPr>
              <a:t>, </a:t>
            </a:r>
            <a:r>
              <a:rPr lang="en-US" sz="2000" dirty="0" err="1">
                <a:solidFill>
                  <a:srgbClr val="FFFFCC"/>
                </a:solidFill>
              </a:rPr>
              <a:t>pneumococci</a:t>
            </a:r>
            <a:r>
              <a:rPr lang="en-US" sz="2000" dirty="0">
                <a:solidFill>
                  <a:srgbClr val="FFFFCC"/>
                </a:solidFill>
              </a:rPr>
              <a:t>)</a:t>
            </a:r>
          </a:p>
          <a:p>
            <a:pPr>
              <a:buNone/>
            </a:pPr>
            <a:r>
              <a:rPr lang="en-US" sz="2000" dirty="0" smtClean="0">
                <a:solidFill>
                  <a:srgbClr val="FFFFCC"/>
                </a:solidFill>
              </a:rPr>
              <a:t>2.Beta-hemolytic</a:t>
            </a:r>
            <a:r>
              <a:rPr lang="en-US" sz="2000" dirty="0">
                <a:solidFill>
                  <a:srgbClr val="FFFFCC"/>
                </a:solidFill>
              </a:rPr>
              <a:t>: complete </a:t>
            </a:r>
            <a:r>
              <a:rPr lang="en-US" sz="2000" dirty="0" err="1">
                <a:solidFill>
                  <a:srgbClr val="FFFFCC"/>
                </a:solidFill>
              </a:rPr>
              <a:t>hemolysis</a:t>
            </a:r>
            <a:r>
              <a:rPr lang="en-US" sz="2000" dirty="0">
                <a:solidFill>
                  <a:srgbClr val="FFFFCC"/>
                </a:solidFill>
              </a:rPr>
              <a:t> of RBCs (e.g. </a:t>
            </a:r>
            <a:r>
              <a:rPr lang="en-US" sz="2000" i="1" dirty="0">
                <a:solidFill>
                  <a:srgbClr val="FFFFCC"/>
                </a:solidFill>
              </a:rPr>
              <a:t>St. </a:t>
            </a:r>
            <a:r>
              <a:rPr lang="en-US" sz="2000" i="1" dirty="0" err="1">
                <a:solidFill>
                  <a:srgbClr val="FFFFCC"/>
                </a:solidFill>
              </a:rPr>
              <a:t>pyogenes</a:t>
            </a:r>
            <a:r>
              <a:rPr lang="en-US" sz="2000" dirty="0">
                <a:solidFill>
                  <a:srgbClr val="FFFFCC"/>
                </a:solidFill>
              </a:rPr>
              <a:t>).</a:t>
            </a:r>
          </a:p>
          <a:p>
            <a:pPr>
              <a:buNone/>
            </a:pPr>
            <a:r>
              <a:rPr lang="en-US" sz="2000" dirty="0" smtClean="0">
                <a:solidFill>
                  <a:srgbClr val="FFFFCC"/>
                </a:solidFill>
              </a:rPr>
              <a:t>3. Non-hemolytic</a:t>
            </a:r>
            <a:r>
              <a:rPr lang="en-US" sz="2000" dirty="0">
                <a:solidFill>
                  <a:srgbClr val="FFFFCC"/>
                </a:solidFill>
              </a:rPr>
              <a:t>: No </a:t>
            </a:r>
            <a:r>
              <a:rPr lang="en-US" sz="2000" dirty="0" err="1" smtClean="0">
                <a:solidFill>
                  <a:srgbClr val="FFFFCC"/>
                </a:solidFill>
              </a:rPr>
              <a:t>haemolysis</a:t>
            </a:r>
            <a:r>
              <a:rPr lang="en-US" sz="2000" dirty="0" smtClean="0">
                <a:solidFill>
                  <a:srgbClr val="FFFFCC"/>
                </a:solidFill>
              </a:rPr>
              <a:t> </a:t>
            </a:r>
            <a:r>
              <a:rPr lang="en-US" sz="2000" dirty="0">
                <a:solidFill>
                  <a:srgbClr val="FFFFCC"/>
                </a:solidFill>
              </a:rPr>
              <a:t>of RBCs (e.g. </a:t>
            </a:r>
            <a:r>
              <a:rPr lang="en-US" sz="2000" i="1" dirty="0">
                <a:solidFill>
                  <a:srgbClr val="FFFFCC"/>
                </a:solidFill>
              </a:rPr>
              <a:t>St. </a:t>
            </a:r>
            <a:r>
              <a:rPr lang="en-US" sz="2000" i="1" dirty="0" err="1">
                <a:solidFill>
                  <a:srgbClr val="FFFFCC"/>
                </a:solidFill>
              </a:rPr>
              <a:t>viridance</a:t>
            </a:r>
            <a:r>
              <a:rPr lang="en-US" sz="2000" dirty="0">
                <a:solidFill>
                  <a:srgbClr val="FFFFCC"/>
                </a:solidFill>
              </a:rPr>
              <a:t>).</a:t>
            </a:r>
          </a:p>
          <a:p>
            <a:pPr lvl="0">
              <a:buNone/>
            </a:pPr>
            <a:r>
              <a:rPr lang="en-US" sz="2000" b="1" dirty="0">
                <a:solidFill>
                  <a:srgbClr val="FFFFCC"/>
                </a:solidFill>
              </a:rPr>
              <a:t>Group specific substance (Lancefield grouping): It depend on surface group-specific </a:t>
            </a:r>
            <a:r>
              <a:rPr lang="en-US" sz="2000" b="1" dirty="0" smtClean="0">
                <a:solidFill>
                  <a:srgbClr val="FFFFCC"/>
                </a:solidFill>
              </a:rPr>
              <a:t> carbohydrate cell wall antigens</a:t>
            </a:r>
            <a:r>
              <a:rPr lang="en-US" sz="2000" dirty="0" smtClean="0">
                <a:solidFill>
                  <a:srgbClr val="FFFFCC"/>
                </a:solidFill>
              </a:rPr>
              <a:t>.</a:t>
            </a:r>
          </a:p>
          <a:p>
            <a:pPr lvl="0">
              <a:buNone/>
            </a:pPr>
            <a:r>
              <a:rPr lang="en-US" sz="2000" dirty="0" smtClean="0">
                <a:solidFill>
                  <a:srgbClr val="FFFFCC"/>
                </a:solidFill>
              </a:rPr>
              <a:t>A-H and K-V (animal pathogenic streptococci are in groups (A,B,C,D,E,G,L, &amp; V)</a:t>
            </a:r>
            <a:endParaRPr lang="en-US" sz="2000" dirty="0">
              <a:solidFill>
                <a:srgbClr val="FFFFCC"/>
              </a:solidFill>
            </a:endParaRPr>
          </a:p>
          <a:p>
            <a:pPr lvl="0">
              <a:buNone/>
            </a:pPr>
            <a:r>
              <a:rPr lang="en-US" sz="2000" b="1" dirty="0">
                <a:solidFill>
                  <a:srgbClr val="FFFFCC"/>
                </a:solidFill>
              </a:rPr>
              <a:t>Capsular polysaccharide: used in classification of </a:t>
            </a:r>
            <a:r>
              <a:rPr lang="en-US" sz="2000" b="1" dirty="0" err="1">
                <a:solidFill>
                  <a:srgbClr val="FFFFCC"/>
                </a:solidFill>
              </a:rPr>
              <a:t>pneumococci</a:t>
            </a:r>
            <a:r>
              <a:rPr lang="en-US" sz="2000" b="1" dirty="0">
                <a:solidFill>
                  <a:srgbClr val="FFFFCC"/>
                </a:solidFill>
              </a:rPr>
              <a:t> (84 types) and </a:t>
            </a:r>
            <a:r>
              <a:rPr lang="en-US" sz="2000" b="1" i="1" dirty="0" err="1">
                <a:solidFill>
                  <a:srgbClr val="FFFFCC"/>
                </a:solidFill>
              </a:rPr>
              <a:t>St.agalactiae</a:t>
            </a:r>
            <a:r>
              <a:rPr lang="en-US" sz="2000" b="1" i="1" dirty="0">
                <a:solidFill>
                  <a:srgbClr val="FFFFCC"/>
                </a:solidFill>
              </a:rPr>
              <a:t>.</a:t>
            </a:r>
            <a:endParaRPr lang="en-US" sz="2000" b="1" dirty="0">
              <a:solidFill>
                <a:srgbClr val="FFFFCC"/>
              </a:solidFill>
            </a:endParaRPr>
          </a:p>
          <a:p>
            <a:pPr lvl="0">
              <a:buNone/>
            </a:pPr>
            <a:r>
              <a:rPr lang="en-US" sz="2000" b="1" dirty="0">
                <a:solidFill>
                  <a:srgbClr val="FFFFCC"/>
                </a:solidFill>
              </a:rPr>
              <a:t>Biochemical reactions: including sugar fermentation, presence of certain enzymes, susceptibility or resistant to certain chemical agents.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Alpha &amp; beta hemolysis of streptococci</a:t>
            </a:r>
            <a:endParaRPr lang="en-US" sz="3600" b="1" dirty="0"/>
          </a:p>
        </p:txBody>
      </p:sp>
      <p:pic>
        <p:nvPicPr>
          <p:cNvPr id="7" name="Content Placeholder 6" descr="s4.bmp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57224" y="2500306"/>
            <a:ext cx="2857520" cy="3143272"/>
          </a:xfrm>
        </p:spPr>
      </p:pic>
      <p:pic>
        <p:nvPicPr>
          <p:cNvPr id="8" name="Content Placeholder 7" descr="untitled.bmp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857752" y="2285992"/>
            <a:ext cx="2928958" cy="3429023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Toxins and enzymes of streptococci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7150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More than 20 extracellular products are elaborated by group A streptococci including the followings: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* Streptokinase </a:t>
            </a:r>
            <a:r>
              <a:rPr lang="en-US" b="1" dirty="0">
                <a:solidFill>
                  <a:srgbClr val="7030A0"/>
                </a:solidFill>
              </a:rPr>
              <a:t>(Fibrinolysin):</a:t>
            </a: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It is a proteolytic enzyme that digest fibrin &amp; other proteins produced by many strains of group A beta-hemolytic streptococci.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* Streptodornase</a:t>
            </a:r>
            <a:r>
              <a:rPr lang="en-US" b="1" dirty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Liquefy purulent exudate &amp; facilitate spread of bacteria.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* </a:t>
            </a:r>
            <a:r>
              <a:rPr lang="en-US" b="1" dirty="0" err="1" smtClean="0">
                <a:solidFill>
                  <a:srgbClr val="7030A0"/>
                </a:solidFill>
              </a:rPr>
              <a:t>Hyaluronidase</a:t>
            </a:r>
            <a:r>
              <a:rPr lang="en-US" b="1" dirty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It split </a:t>
            </a:r>
            <a:r>
              <a:rPr lang="en-US" b="1" dirty="0" smtClean="0">
                <a:solidFill>
                  <a:srgbClr val="7030A0"/>
                </a:solidFill>
              </a:rPr>
              <a:t>hyaluronic </a:t>
            </a:r>
            <a:r>
              <a:rPr lang="en-US" b="1" dirty="0">
                <a:solidFill>
                  <a:srgbClr val="7030A0"/>
                </a:solidFill>
              </a:rPr>
              <a:t>acid which is an important component of the connective tissues, thus it aid in spread of bacteria.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*Erythrogenic </a:t>
            </a:r>
            <a:r>
              <a:rPr lang="en-US" b="1" dirty="0">
                <a:solidFill>
                  <a:srgbClr val="7030A0"/>
                </a:solidFill>
              </a:rPr>
              <a:t>toxin (Pyrogenic exotoxin):</a:t>
            </a: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Produced by group A streptococci. Three antigenic types A,B, and C. The streptococcal pyrogenic exotoxin are associated with streptococcal toxic shock syndrome and scarlet fever.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*</a:t>
            </a:r>
            <a:r>
              <a:rPr lang="en-US" b="1" dirty="0" err="1" smtClean="0">
                <a:solidFill>
                  <a:srgbClr val="7030A0"/>
                </a:solidFill>
              </a:rPr>
              <a:t>Hemolysin</a:t>
            </a:r>
            <a:r>
              <a:rPr lang="en-US" b="1" dirty="0">
                <a:solidFill>
                  <a:srgbClr val="7030A0"/>
                </a:solidFill>
              </a:rPr>
              <a:t>: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Hemolyze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RBCs in vitro in varying degree.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-Beta-hemolysis</a:t>
            </a:r>
            <a:r>
              <a:rPr lang="en-US" b="1" dirty="0">
                <a:solidFill>
                  <a:srgbClr val="7030A0"/>
                </a:solidFill>
              </a:rPr>
              <a:t>: complete hemolysis of RBCs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-Alpha-hemolysis</a:t>
            </a:r>
            <a:r>
              <a:rPr lang="en-US" b="1" dirty="0">
                <a:solidFill>
                  <a:srgbClr val="7030A0"/>
                </a:solidFill>
              </a:rPr>
              <a:t>: partial hemolysis of RBCs.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-Beta-hemolytic </a:t>
            </a:r>
            <a:r>
              <a:rPr lang="en-US" b="1" dirty="0">
                <a:solidFill>
                  <a:srgbClr val="7030A0"/>
                </a:solidFill>
              </a:rPr>
              <a:t>group A </a:t>
            </a:r>
            <a:r>
              <a:rPr lang="en-US" b="1" i="1" dirty="0" smtClean="0">
                <a:solidFill>
                  <a:srgbClr val="7030A0"/>
                </a:solidFill>
              </a:rPr>
              <a:t>s. </a:t>
            </a:r>
            <a:r>
              <a:rPr lang="en-US" b="1" i="1" dirty="0">
                <a:solidFill>
                  <a:srgbClr val="7030A0"/>
                </a:solidFill>
              </a:rPr>
              <a:t>pyogenes </a:t>
            </a:r>
            <a:r>
              <a:rPr lang="en-US" b="1" dirty="0">
                <a:solidFill>
                  <a:srgbClr val="7030A0"/>
                </a:solidFill>
              </a:rPr>
              <a:t>produce two type of hemolysins, Streptolysin O and streptolysin S.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 anchor="t">
            <a:noAutofit/>
          </a:bodyPr>
          <a:lstStyle/>
          <a:p>
            <a:r>
              <a:rPr lang="en-US" sz="3600" b="1" dirty="0"/>
              <a:t>Laboratory diagnosis: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4840303"/>
          </a:xfrm>
        </p:spPr>
        <p:txBody>
          <a:bodyPr>
            <a:normAutofit fontScale="92500"/>
          </a:bodyPr>
          <a:lstStyle/>
          <a:p>
            <a:pPr lvl="0"/>
            <a:r>
              <a:rPr lang="en-US" sz="3000" dirty="0"/>
              <a:t>Specimens: It depends on the nature of streptococcal </a:t>
            </a:r>
            <a:r>
              <a:rPr lang="en-US" sz="3000" dirty="0" smtClean="0"/>
              <a:t>infection, include; pus, </a:t>
            </a:r>
            <a:r>
              <a:rPr lang="en-US" sz="3000" dirty="0"/>
              <a:t>Throat swab, blood, </a:t>
            </a:r>
            <a:r>
              <a:rPr lang="en-US" sz="3000" dirty="0" smtClean="0"/>
              <a:t>vaginal swab, sputum, etc</a:t>
            </a:r>
            <a:r>
              <a:rPr lang="en-US" sz="3000" dirty="0"/>
              <a:t>.</a:t>
            </a:r>
          </a:p>
          <a:p>
            <a:pPr lvl="0"/>
            <a:r>
              <a:rPr lang="en-US" sz="3000" dirty="0"/>
              <a:t>Direct smear: using Gram’s </a:t>
            </a:r>
            <a:r>
              <a:rPr lang="en-US" sz="3000" dirty="0" smtClean="0"/>
              <a:t>stain, G+ cocci arranged in chains</a:t>
            </a:r>
            <a:endParaRPr lang="en-US" sz="3000" dirty="0"/>
          </a:p>
          <a:p>
            <a:pPr lvl="0"/>
            <a:r>
              <a:rPr lang="en-US" sz="3000" dirty="0"/>
              <a:t>Culture: usually on blood agar </a:t>
            </a:r>
            <a:r>
              <a:rPr lang="en-US" sz="3000" dirty="0" smtClean="0"/>
              <a:t>plates or chocolate agar under 5-10% CO</a:t>
            </a:r>
            <a:r>
              <a:rPr lang="en-US" sz="2600" dirty="0" smtClean="0"/>
              <a:t>2</a:t>
            </a:r>
            <a:r>
              <a:rPr lang="en-US" sz="3000" dirty="0" smtClean="0"/>
              <a:t>.</a:t>
            </a:r>
            <a:endParaRPr lang="en-US" sz="3000" dirty="0"/>
          </a:p>
          <a:p>
            <a:r>
              <a:rPr lang="en-US" sz="3000" dirty="0" smtClean="0"/>
              <a:t>Direct antigen </a:t>
            </a:r>
            <a:r>
              <a:rPr lang="en-US" sz="3000" dirty="0"/>
              <a:t>detection test</a:t>
            </a:r>
            <a:r>
              <a:rPr lang="en-US" sz="3000" dirty="0" smtClean="0"/>
              <a:t>: It </a:t>
            </a:r>
            <a:r>
              <a:rPr lang="en-US" sz="3000" dirty="0"/>
              <a:t>is a rapid agglutination test using specific antisera.</a:t>
            </a:r>
          </a:p>
          <a:p>
            <a:r>
              <a:rPr lang="en-US" sz="3000" dirty="0" smtClean="0"/>
              <a:t>Serological </a:t>
            </a:r>
            <a:r>
              <a:rPr lang="en-US" sz="3000" dirty="0"/>
              <a:t>tests: e.g. Anti-streptolysin O titer (ASOT).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Streptococcal diseases in animals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98317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S.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agalactiae</a:t>
            </a:r>
            <a:r>
              <a:rPr lang="en-US" sz="2400" b="1" i="1" dirty="0" smtClean="0">
                <a:solidFill>
                  <a:srgbClr val="002060"/>
                </a:solidFill>
              </a:rPr>
              <a:t> :</a:t>
            </a:r>
            <a:r>
              <a:rPr lang="en-US" sz="2400" dirty="0" smtClean="0">
                <a:solidFill>
                  <a:srgbClr val="002060"/>
                </a:solidFill>
              </a:rPr>
              <a:t>is the best known as a cause of chronic bovine mastitis. The bacteria also cause mastitis in sheep, goats &amp; camels.</a:t>
            </a:r>
          </a:p>
          <a:p>
            <a:pPr algn="just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S.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canis</a:t>
            </a:r>
            <a:r>
              <a:rPr lang="en-US" sz="2400" b="1" i="1" dirty="0" smtClean="0">
                <a:solidFill>
                  <a:srgbClr val="002060"/>
                </a:solidFill>
              </a:rPr>
              <a:t>: </a:t>
            </a:r>
            <a:r>
              <a:rPr lang="en-US" sz="2400" dirty="0" smtClean="0">
                <a:solidFill>
                  <a:srgbClr val="002060"/>
                </a:solidFill>
              </a:rPr>
              <a:t>causes genital, skin, &amp; wound infection in dogs. It is commonly isolated from feline abscesses, metritis, mastitis &amp; kitten septicemia. Neonatal kittens are infected via the umbilicus originated from vagina or oral colonization of queen.</a:t>
            </a:r>
          </a:p>
          <a:p>
            <a:pPr algn="just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S.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dysagalactiae</a:t>
            </a:r>
            <a:r>
              <a:rPr lang="en-US" sz="2400" b="1" dirty="0" smtClean="0">
                <a:solidFill>
                  <a:srgbClr val="002060"/>
                </a:solidFill>
              </a:rPr>
              <a:t>: </a:t>
            </a:r>
            <a:r>
              <a:rPr lang="en-US" sz="2400" dirty="0" smtClean="0">
                <a:solidFill>
                  <a:srgbClr val="002060"/>
                </a:solidFill>
              </a:rPr>
              <a:t>causes bovine mastitis &amp; skin lesion on the udder. Other species causes abortion, dermatitis &amp; septicemia in cattle &amp; dogs. </a:t>
            </a:r>
          </a:p>
          <a:p>
            <a:pPr algn="just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S.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equi</a:t>
            </a:r>
            <a:r>
              <a:rPr lang="en-US" sz="2400" b="1" i="1" dirty="0" smtClean="0">
                <a:solidFill>
                  <a:srgbClr val="002060"/>
                </a:solidFill>
              </a:rPr>
              <a:t>:  </a:t>
            </a:r>
            <a:r>
              <a:rPr lang="en-US" sz="2400" dirty="0" smtClean="0">
                <a:solidFill>
                  <a:srgbClr val="002060"/>
                </a:solidFill>
              </a:rPr>
              <a:t>causes strangles, genital infection &amp; mastitis in horses. (strangles is a highly communicable infection of the URT associated with lymph nodes).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4942" y="273050"/>
            <a:ext cx="3643338" cy="1727190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Streptococcus </a:t>
            </a:r>
            <a:r>
              <a:rPr lang="en-US" sz="2400" dirty="0" err="1" smtClean="0">
                <a:solidFill>
                  <a:srgbClr val="002060"/>
                </a:solidFill>
              </a:rPr>
              <a:t>pneumoniae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err="1" smtClean="0">
                <a:solidFill>
                  <a:srgbClr val="002060"/>
                </a:solidFill>
              </a:rPr>
              <a:t>Diplococcus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pneumoniae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err="1" smtClean="0">
                <a:solidFill>
                  <a:srgbClr val="002060"/>
                </a:solidFill>
              </a:rPr>
              <a:t>Pneumococci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7" name="Content Placeholder 6" descr="untitled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29322" y="2500306"/>
            <a:ext cx="2428892" cy="2786081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285728"/>
            <a:ext cx="5214942" cy="635798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G + lancet-shape </a:t>
            </a:r>
            <a:r>
              <a:rPr lang="en-US" sz="2800" b="1" dirty="0" err="1">
                <a:solidFill>
                  <a:srgbClr val="FF0000"/>
                </a:solidFill>
              </a:rPr>
              <a:t>diplococci</a:t>
            </a:r>
            <a:r>
              <a:rPr lang="en-US" sz="2800" b="1" dirty="0">
                <a:solidFill>
                  <a:srgbClr val="FF0000"/>
                </a:solidFill>
              </a:rPr>
              <a:t> possess polysaccharide capsule. On culture, a small round colonies at first dome-shape and later develop a central plateau with an elevated rim.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It </a:t>
            </a:r>
            <a:r>
              <a:rPr lang="en-US" sz="2800" b="1" dirty="0">
                <a:solidFill>
                  <a:srgbClr val="FF0000"/>
                </a:solidFill>
              </a:rPr>
              <a:t>produce alpha-hemolysis on blood agar.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Growth </a:t>
            </a:r>
            <a:r>
              <a:rPr lang="en-US" sz="2800" b="1" dirty="0">
                <a:solidFill>
                  <a:srgbClr val="FF0000"/>
                </a:solidFill>
              </a:rPr>
              <a:t>is enhanced by 10% CO</a:t>
            </a:r>
            <a:r>
              <a:rPr lang="en-US" sz="2800" b="1" baseline="-25000" dirty="0">
                <a:solidFill>
                  <a:srgbClr val="FF0000"/>
                </a:solidFill>
              </a:rPr>
              <a:t>2 </a:t>
            </a:r>
            <a:r>
              <a:rPr lang="en-US" sz="2800" b="1" dirty="0">
                <a:solidFill>
                  <a:srgbClr val="FF0000"/>
                </a:solidFill>
              </a:rPr>
              <a:t>. More than 80 antigenic types according to capsular polysaccharide.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200" b="1" dirty="0"/>
          </a:p>
          <a:p>
            <a:endParaRPr lang="en-US" sz="22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1045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Sreptococci</vt:lpstr>
      <vt:lpstr>Colony variation</vt:lpstr>
      <vt:lpstr>Colony morphology of streptococci</vt:lpstr>
      <vt:lpstr>Classification of streptococci  </vt:lpstr>
      <vt:lpstr>Alpha &amp; beta hemolysis of streptococci</vt:lpstr>
      <vt:lpstr>Toxins and enzymes of streptococci </vt:lpstr>
      <vt:lpstr>Laboratory diagnosis: </vt:lpstr>
      <vt:lpstr>Streptococcal diseases in animals</vt:lpstr>
      <vt:lpstr>Streptococcus pneumoniae Diplococcus pneumoniae Pneumococci</vt:lpstr>
      <vt:lpstr>Pathological conditions: </vt:lpstr>
      <vt:lpstr>Laboratory diagnosis: </vt:lpstr>
      <vt:lpstr>Diseases in animals</vt:lpstr>
      <vt:lpstr>Enterococci</vt:lpstr>
      <vt:lpstr>Colony morphology</vt:lpstr>
      <vt:lpstr>Disease in animal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Sreptococci</dc:title>
  <dc:creator>safa</dc:creator>
  <cp:lastModifiedBy>karim</cp:lastModifiedBy>
  <cp:revision>69</cp:revision>
  <dcterms:created xsi:type="dcterms:W3CDTF">2010-11-08T17:47:34Z</dcterms:created>
  <dcterms:modified xsi:type="dcterms:W3CDTF">2015-12-28T19:07:50Z</dcterms:modified>
</cp:coreProperties>
</file>